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8" r:id="rId2"/>
    <p:sldId id="256" r:id="rId3"/>
    <p:sldId id="258" r:id="rId4"/>
    <p:sldId id="303" r:id="rId5"/>
    <p:sldId id="259" r:id="rId6"/>
    <p:sldId id="260" r:id="rId7"/>
    <p:sldId id="313" r:id="rId8"/>
    <p:sldId id="262" r:id="rId9"/>
    <p:sldId id="264" r:id="rId10"/>
    <p:sldId id="304" r:id="rId11"/>
    <p:sldId id="266" r:id="rId12"/>
    <p:sldId id="326" r:id="rId13"/>
    <p:sldId id="267" r:id="rId14"/>
    <p:sldId id="327" r:id="rId15"/>
    <p:sldId id="269" r:id="rId16"/>
    <p:sldId id="328" r:id="rId17"/>
    <p:sldId id="271" r:id="rId18"/>
    <p:sldId id="272" r:id="rId19"/>
    <p:sldId id="273" r:id="rId20"/>
    <p:sldId id="274" r:id="rId21"/>
    <p:sldId id="276" r:id="rId22"/>
    <p:sldId id="306" r:id="rId23"/>
    <p:sldId id="277" r:id="rId24"/>
    <p:sldId id="278" r:id="rId25"/>
    <p:sldId id="279" r:id="rId26"/>
    <p:sldId id="310" r:id="rId27"/>
    <p:sldId id="309" r:id="rId28"/>
    <p:sldId id="314" r:id="rId29"/>
    <p:sldId id="312" r:id="rId30"/>
    <p:sldId id="315" r:id="rId31"/>
    <p:sldId id="281" r:id="rId32"/>
    <p:sldId id="282" r:id="rId33"/>
    <p:sldId id="283" r:id="rId34"/>
    <p:sldId id="284" r:id="rId35"/>
    <p:sldId id="285" r:id="rId36"/>
    <p:sldId id="316" r:id="rId37"/>
    <p:sldId id="288" r:id="rId38"/>
    <p:sldId id="329" r:id="rId39"/>
    <p:sldId id="289" r:id="rId40"/>
    <p:sldId id="317" r:id="rId41"/>
    <p:sldId id="291" r:id="rId42"/>
    <p:sldId id="318" r:id="rId43"/>
    <p:sldId id="293" r:id="rId44"/>
    <p:sldId id="294" r:id="rId45"/>
    <p:sldId id="295" r:id="rId46"/>
    <p:sldId id="319" r:id="rId47"/>
    <p:sldId id="297" r:id="rId48"/>
    <p:sldId id="298" r:id="rId49"/>
    <p:sldId id="299" r:id="rId50"/>
    <p:sldId id="330" r:id="rId51"/>
    <p:sldId id="301" r:id="rId52"/>
    <p:sldId id="302" r:id="rId53"/>
    <p:sldId id="320" r:id="rId54"/>
    <p:sldId id="321" r:id="rId55"/>
    <p:sldId id="322" r:id="rId56"/>
    <p:sldId id="323" r:id="rId57"/>
    <p:sldId id="324" r:id="rId58"/>
    <p:sldId id="325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88" autoAdjust="0"/>
    <p:restoredTop sz="94660"/>
  </p:normalViewPr>
  <p:slideViewPr>
    <p:cSldViewPr>
      <p:cViewPr varScale="1">
        <p:scale>
          <a:sx n="102" d="100"/>
          <a:sy n="102" d="100"/>
        </p:scale>
        <p:origin x="23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74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11877-C02C-41B8-99C0-B6FB85D00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used to reduce or eliminate intermodulation interference in a repeater caused by a nearby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7CC20-17E0-4FB7-AA7C-1ECCC96B5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982" y="3429000"/>
            <a:ext cx="8229600" cy="2895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band-pass filter in the feed line between the transmitter and receiver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properly terminated circulator at the output of the repeater's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Utilizing a Class C final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Utilizing a Class D final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E4D04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093067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27A11-83C4-4C9B-9DAE-AB00C1167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transmitter frequencies would create an intermodulation-product signal in a receiver tuned to 146.70 MHz when a nearby station transmits on 146.52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1EA85-84E1-4FB6-ABFD-BA7F599C9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146.34 MHz and 146.61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146.88 MHz and 146.34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146.10 MHz and 147.30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146.30 MHz and 146.90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E4D05 ECLM Page (7 - 18)</a:t>
            </a:r>
          </a:p>
        </p:txBody>
      </p:sp>
    </p:spTree>
    <p:extLst>
      <p:ext uri="{BB962C8B-B14F-4D97-AF65-F5344CB8AC3E}">
        <p14:creationId xmlns:p14="http://schemas.microsoft.com/office/powerpoint/2010/main" val="2030086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CD48C6F-43D9-8EEA-1AB7-DF833D567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A0E14-F294-D693-2265-0E8FA1D03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transmitter frequencies would create an intermodulation-product signal in a receiver tuned to 146.70 MHz when a nearby station transmits on 146.52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839A8-43FC-60A2-A5AE-57D62A886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146.34 MHz and 146.61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146.88 MHz and 146.34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146.10 MHz and 147.30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146.30 MHz and 146.90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E4D05 ECLM Page (7 - 18)</a:t>
            </a:r>
          </a:p>
        </p:txBody>
      </p:sp>
    </p:spTree>
    <p:extLst>
      <p:ext uri="{BB962C8B-B14F-4D97-AF65-F5344CB8AC3E}">
        <p14:creationId xmlns:p14="http://schemas.microsoft.com/office/powerpoint/2010/main" val="1168545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E7282-7B9D-4236-A375-657EB8D22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reduction in receiver sensitivity caused by a strong signal near the received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FFDC5-939B-4A76-85B7-D3B987C14B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Quieting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Desensitization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Cross modulation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E4D06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527358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79E7541-BBC5-5EC0-9062-A6B0740F9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52B67-4980-FD3F-23D4-7D374EFFE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reduction in receiver sensitivity caused by a strong signal near the received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76867-E9F6-D9C1-47A7-45E81A824A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Quieting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Desensitization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Cross modulation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E4D06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527318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C55C0-A5A3-414B-991E-D255BA237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reduces the likelihood of receiver desensitization?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01F25-2954-4A45-A11B-D5BF3446D3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Insert attenuation before the first RF stage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Raise the receiver’s IF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Increase the receiver’s front-end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Switch from fast AGC to slow AGC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E4D07 ECLM Page (7 - 17)</a:t>
            </a:r>
          </a:p>
        </p:txBody>
      </p:sp>
    </p:spTree>
    <p:extLst>
      <p:ext uri="{BB962C8B-B14F-4D97-AF65-F5344CB8AC3E}">
        <p14:creationId xmlns:p14="http://schemas.microsoft.com/office/powerpoint/2010/main" val="1699246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AEB41B1-948A-40B0-4DA3-ACC051350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FDCD-D2B4-950D-28A5-DF5AC0404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reduces the likelihood of receiver desensitization?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8E8E3-6B3A-8506-AF01-D95B36A61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Insert attenuation before the first RF stage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Raise the receiver’s IF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Increase the receiver’s front-end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Switch from fast AGC to slow AGC</a:t>
            </a:r>
          </a:p>
          <a:p>
            <a:r>
              <a:rPr lang="pt-BR" dirty="0">
                <a:latin typeface="Calibri" panose="020F0502020204030204" pitchFamily="34" charset="0"/>
              </a:rPr>
              <a:t>(A) </a:t>
            </a:r>
            <a:r>
              <a:rPr lang="pt-BR" b="0" i="0" u="none" strike="noStrike" baseline="0" dirty="0">
                <a:latin typeface="Calibri" panose="020F0502020204030204" pitchFamily="34" charset="0"/>
              </a:rPr>
              <a:t>E4D07 ECLM Page (7 - 17)</a:t>
            </a:r>
          </a:p>
        </p:txBody>
      </p:sp>
    </p:spTree>
    <p:extLst>
      <p:ext uri="{BB962C8B-B14F-4D97-AF65-F5344CB8AC3E}">
        <p14:creationId xmlns:p14="http://schemas.microsoft.com/office/powerpoint/2010/main" val="602580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6EDAD-972B-4C6F-8A19-307E340AD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intermodulation in an electronic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9DA71-2888-49E6-B2B7-638C8FD2FC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Negative feedback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Lack of neutralization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Nonlinear circuits or devices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Positive feedback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E4D08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83298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54121-70F8-4382-873B-C45D6A6E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intermodulation in an electronic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715771-2CDA-485D-B2ED-0FC74D1A35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Negative feedback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Lack of neutralization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Nonlinear circuits or devices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Positive feedback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E4D08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1897062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F5433-DA47-4943-AE22-EA55AC711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preselector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a communications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8BDF6-6D14-4885-A640-3439DDEFAB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store often-used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provide a range of AGC time constants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rejection of signals outside the desired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allow selection of the optimum RF amplifier device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E4D09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38399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659EE-78BB-464F-AD25-C19D2F4C7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preselector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 a communications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2E356-A17F-4F68-93B7-3AD950CDB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store often-used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provide a range of AGC time constants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increase rejection of signals outside the desired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allow selection of the optimum RF amplifier device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E4D09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2123233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66-6A11-45E3-B84E-CFCC4915B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a third-order intercept level of 40 dBm mean with respect to receiver performance?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7FE3F-63F5-47C2-A7F5-1A3A3EEB9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43200"/>
            <a:ext cx="8229600" cy="3505200"/>
          </a:xfrm>
        </p:spPr>
        <p:txBody>
          <a:bodyPr/>
          <a:lstStyle/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A. Signals less than 40 dBm will not generate audible third-order intermodulation products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B. The receiver can tolerate signals up to 40 dB above the noise floor without producing third-order intermodulation products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C. A pair of 40 dBm input signals will theoretically generate a third-order intermodulation product that has the same output amplitude as either of the input signals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D. A pair of 1 mW input signals will produce a third-order intermodulation product that is 40 dB stronger than the input signal</a:t>
            </a:r>
          </a:p>
          <a:p>
            <a:r>
              <a:rPr lang="pt-BR" sz="2100" b="0" i="0" u="none" strike="noStrike" baseline="0" dirty="0">
                <a:latin typeface="Calibri" panose="020F0502020204030204" pitchFamily="34" charset="0"/>
              </a:rPr>
              <a:t>E4D10 ECLM Page (7 - 19)</a:t>
            </a:r>
          </a:p>
        </p:txBody>
      </p:sp>
    </p:spTree>
    <p:extLst>
      <p:ext uri="{BB962C8B-B14F-4D97-AF65-F5344CB8AC3E}">
        <p14:creationId xmlns:p14="http://schemas.microsoft.com/office/powerpoint/2010/main" val="3576792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66-6A11-45E3-B84E-CFCC4915B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a third-order intercept level of 40 dBm mean with respect to receiver performance?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7FE3F-63F5-47C2-A7F5-1A3A3EEB9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43200"/>
            <a:ext cx="8229600" cy="3505200"/>
          </a:xfrm>
        </p:spPr>
        <p:txBody>
          <a:bodyPr/>
          <a:lstStyle/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A. Signals less than 40 dBm will not generate audible third-order intermodulation products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B. The receiver can tolerate signals up to 40 dB above the noise floor without producing third-order intermodulation products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C. A pair of 40 dBm input signals will theoretically generate a third-order intermodulation product that has the same output amplitude as either of the input signals</a:t>
            </a:r>
          </a:p>
          <a:p>
            <a:r>
              <a:rPr lang="en-US" sz="2100" b="0" i="0" u="none" strike="noStrike" baseline="0" dirty="0">
                <a:latin typeface="Calibri" panose="020F0502020204030204" pitchFamily="34" charset="0"/>
              </a:rPr>
              <a:t>D. A pair of 1 mW input signals will produce a third-order intermodulation product that is 40 dB stronger than the input signal</a:t>
            </a:r>
          </a:p>
          <a:p>
            <a:r>
              <a:rPr lang="pt-BR" sz="2100" b="0" i="0" u="none" strike="noStrike" baseline="0" dirty="0">
                <a:latin typeface="Calibri" panose="020F0502020204030204" pitchFamily="34" charset="0"/>
              </a:rPr>
              <a:t>(C) E4D10 ECLM Page (7 - 19)</a:t>
            </a:r>
          </a:p>
        </p:txBody>
      </p:sp>
    </p:spTree>
    <p:extLst>
      <p:ext uri="{BB962C8B-B14F-4D97-AF65-F5344CB8AC3E}">
        <p14:creationId xmlns:p14="http://schemas.microsoft.com/office/powerpoint/2010/main" val="3126894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541CE-6905-4730-B7F6-A6BFA70FB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odd-order intermodulation products, created within a receiver, of particular interest compared to other products?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4DAE5-9691-4FEA-ACCC-1AFD5AD071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Odd-order products of two signals in the band of interest are also likely to be within the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Odd-order products overload the IF filters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Odd-order products are an indication of poor image rejection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Odd-order intermodulation produces three products for every input signal within the band of interest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E4D11 ECLM Page (7 - 18)</a:t>
            </a:r>
          </a:p>
        </p:txBody>
      </p:sp>
    </p:spTree>
    <p:extLst>
      <p:ext uri="{BB962C8B-B14F-4D97-AF65-F5344CB8AC3E}">
        <p14:creationId xmlns:p14="http://schemas.microsoft.com/office/powerpoint/2010/main" val="3989068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C279-26FB-4A33-AFB5-DAC65FCB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odd-order intermodulation products, created within a receiver, of particular interest compared to other products?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3C8D1-EDC7-4710-890A-F0A708E26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Odd-order products of two signals in the band of interest are also likely to be within the band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Odd-order products overload the IF filters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Odd-order products are an indication of poor image rejection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Odd-order intermodulation produces three products for every input signal within the band of interest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E4D11 ECLM Page (7 - 18)</a:t>
            </a:r>
          </a:p>
        </p:txBody>
      </p:sp>
    </p:spTree>
    <p:extLst>
      <p:ext uri="{BB962C8B-B14F-4D97-AF65-F5344CB8AC3E}">
        <p14:creationId xmlns:p14="http://schemas.microsoft.com/office/powerpoint/2010/main" val="560368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5D6F-D6A9-4616-A50B-2B31090C1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0" u="none" strike="noStrike" baseline="0" dirty="0">
                <a:latin typeface="Calibri" panose="020F0502020204030204" pitchFamily="34" charset="0"/>
              </a:rPr>
              <a:t>What is the link margin in a system with a transmit power level of 10 W (+40 dBm), a system antenna gain of 10 </a:t>
            </a:r>
            <a:r>
              <a:rPr lang="en-US" sz="2400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sz="2400" b="0" i="0" u="none" strike="noStrike" baseline="0" dirty="0">
                <a:latin typeface="Calibri" panose="020F0502020204030204" pitchFamily="34" charset="0"/>
              </a:rPr>
              <a:t>, a cable loss of 3 dB, a path loss of 136 dB, a receiver minimum discernable signal of -103 dBm, and a required signal-to-noise ratio of 6 dB?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CFF24-6616-4B0A-9DA4-5EB3305FF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76600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-8dB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-14dB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+8dB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+14dB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E4D12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3707631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576301D-FF95-E990-215C-E7B25E2A4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7B956-8568-2055-F7B9-2E75FC4E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i="0" u="none" strike="noStrike" baseline="0" dirty="0">
                <a:latin typeface="Calibri" panose="020F0502020204030204" pitchFamily="34" charset="0"/>
              </a:rPr>
              <a:t>What is the link margin in a system with a transmit power level of 10 W (+40 dBm), a system antenna gain of 10 </a:t>
            </a:r>
            <a:r>
              <a:rPr lang="en-US" sz="2400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sz="2400" b="0" i="0" u="none" strike="noStrike" baseline="0" dirty="0">
                <a:latin typeface="Calibri" panose="020F0502020204030204" pitchFamily="34" charset="0"/>
              </a:rPr>
              <a:t>, a cable loss of 3 dB, a path loss of 136 dB, a receiver minimum discernable signal of -103 dBm, and a required signal-to-noise ratio of 6 dB?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70DC8-A7D8-07DA-7D9F-5ADDF48E1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276600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-8dB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-14dB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+8dB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+14dB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E4D12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2759294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0BCC5EF-F78A-51D2-534E-272322C0D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4863F-D7C7-CB0B-3BD4-A3487076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received signal level with a transmit power of 10 W (+40 dBm), a transmit antenna gain of 6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, a receive antenna gain of 3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, and a path loss of 100 dB?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1E338-544A-CA64-B74C-635CC0DFF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-51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-54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-57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-60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E4D13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1160718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B275E-735B-0BA4-F70A-EB612D194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79A88-731E-DFA2-38A2-517723844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received signal level with a transmit power of 10 W (+40 dBm), a transmit antenna gain of 6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, a receive antenna gain of 3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, and a path loss of 100 dB?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72D93-3A19-6C99-ED9F-2D83E15DA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-51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-54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-57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-60 dBm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E4D13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739024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F4053A7-8935-DE7C-4E65-1EDC5626E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FB2F0-5FEB-D342-3AF0-95E581BBD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u="none" strike="noStrike" baseline="0" dirty="0">
                <a:latin typeface="Calibri" panose="020F0502020204030204" pitchFamily="34" charset="0"/>
              </a:rPr>
              <a:t>What power level does a receiver minimum discernible signal of -100 dBm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6A9CE-0DF6-966E-3D79-E2250E2B8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392078"/>
            <a:ext cx="8229600" cy="255152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100 microwatts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0.1 microwatt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0.001 microwatts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0.1 picowatts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E4D14 ECLM</a:t>
            </a:r>
          </a:p>
        </p:txBody>
      </p:sp>
    </p:spTree>
    <p:extLst>
      <p:ext uri="{BB962C8B-B14F-4D97-AF65-F5344CB8AC3E}">
        <p14:creationId xmlns:p14="http://schemas.microsoft.com/office/powerpoint/2010/main" val="529504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207D8-F92B-400F-8537-19B5B5CE7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blocking dynamic range of a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94C81-3798-499C-A8F1-66531D64BE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difference in dB between the noise floor and the level of an incoming signal that will cause 1 dB of gain compression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minimum difference in dB between the levels of two FM signals that will cause one signal to block the other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difference in dB between the noise floor and the third order intercept point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minimum difference in dB between two signals which produce third order intermodulation products greater than the noise floor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E4D01 ECLM Page (7 - 20)</a:t>
            </a:r>
          </a:p>
        </p:txBody>
      </p:sp>
    </p:spTree>
    <p:extLst>
      <p:ext uri="{BB962C8B-B14F-4D97-AF65-F5344CB8AC3E}">
        <p14:creationId xmlns:p14="http://schemas.microsoft.com/office/powerpoint/2010/main" val="4032940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F183927-49D6-BBD6-8331-9FEA82F92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6BA14-A1F4-DB7B-46EA-70812D0C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u="none" strike="noStrike" baseline="0" dirty="0">
                <a:latin typeface="Calibri" panose="020F0502020204030204" pitchFamily="34" charset="0"/>
              </a:rPr>
              <a:t>What power level does a receiver minimum discernible signal of -100 dBm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59D26-1264-18B0-B1DF-9E31D5061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392078"/>
            <a:ext cx="8229600" cy="255152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100 microwatts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0.1 microwatt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0.001 microwatts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0.1 picowatts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E4D14 ECLM</a:t>
            </a:r>
          </a:p>
        </p:txBody>
      </p:sp>
    </p:spTree>
    <p:extLst>
      <p:ext uri="{BB962C8B-B14F-4D97-AF65-F5344CB8AC3E}">
        <p14:creationId xmlns:p14="http://schemas.microsoft.com/office/powerpoint/2010/main" val="672395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3FF6-99C0-46CB-A972-C2C7BEA0E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problem can occur when using an automatic notch filter (ANF) to remove interfering carriers while receiving CW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8C448-BFB5-442E-B15D-6EDAA88D8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Removal of the CW signal as well as the interfering 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Any nearby signal passing through the DSP system will overwhelm the desired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Received CW signals will appear to be modulated at the DSP clock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Ringing in the DSP filter will completely remove the spaces between the CW characters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E4E01 ECLM Page (7 - 27)</a:t>
            </a:r>
          </a:p>
        </p:txBody>
      </p:sp>
    </p:spTree>
    <p:extLst>
      <p:ext uri="{BB962C8B-B14F-4D97-AF65-F5344CB8AC3E}">
        <p14:creationId xmlns:p14="http://schemas.microsoft.com/office/powerpoint/2010/main" val="31350442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C100-7CC3-488F-89AA-29038A7F1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problem can occur when using an automatic notch filter (ANF) to remove interfering carriers while receiving CW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54924-55DC-4891-A9E5-0E8AAEF00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Removal of the CW signal as well as the interfering carrier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Any nearby signal passing through the DSP system will overwhelm the desired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Received CW signals will appear to be modulated at the DSP clock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Ringing in the DSP filter will completely remove the spaces between the CW characters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E4E01 ECLM Page (7 - 27)</a:t>
            </a:r>
          </a:p>
        </p:txBody>
      </p:sp>
    </p:spTree>
    <p:extLst>
      <p:ext uri="{BB962C8B-B14F-4D97-AF65-F5344CB8AC3E}">
        <p14:creationId xmlns:p14="http://schemas.microsoft.com/office/powerpoint/2010/main" val="348027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635C4-DF68-4042-9E81-370434CB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noise can often be reduced by a digital noise reduction?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E679F-19D1-4CD3-8501-E7FE095E6F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Broadband white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Ignition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Power line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E4E02 ECLM Page (7 - 27)</a:t>
            </a:r>
          </a:p>
        </p:txBody>
      </p:sp>
    </p:spTree>
    <p:extLst>
      <p:ext uri="{BB962C8B-B14F-4D97-AF65-F5344CB8AC3E}">
        <p14:creationId xmlns:p14="http://schemas.microsoft.com/office/powerpoint/2010/main" val="11188171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86E1A-96C9-4CC1-B94C-14EB0B32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noise can often be reduced by a digital noise reduction?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AC1C6A-6BA9-4C51-B042-21DA34B45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Broadband white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Ignition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Power line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E4E02 ECLM Page (7 - 27)</a:t>
            </a:r>
          </a:p>
        </p:txBody>
      </p:sp>
    </p:spTree>
    <p:extLst>
      <p:ext uri="{BB962C8B-B14F-4D97-AF65-F5344CB8AC3E}">
        <p14:creationId xmlns:p14="http://schemas.microsoft.com/office/powerpoint/2010/main" val="1001488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14693-ABE0-44FF-B93E-862EC29BE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noise are removed by a noise blanker?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9178D-26AB-4E0A-82AF-52762E43C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Broadband white noise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Impulse noise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Hum and buzz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All these choices are correct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E4E03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35408003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7287B8B-C81E-3C90-D5E0-9AB16BCB4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F8B77-9E74-D106-22D5-DD4EA8B1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types of noise are removed by a noise blanker?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36F7E-E5EA-F7F9-C861-3143391FEB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Broadband white noise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Impulse noise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Hum and buzz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All these choices are correct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E4E03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21535741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59FE9-7D10-4DF6-8CD8-DC939B1FF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conducted noise from an automobile battery charging system be suppressed?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F2ABE-5145-4ABE-BE81-B30601617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By installing filter capacitors in series with the alternator leads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By installing a noise suppression resistor and a blocking capacitor at the battery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By installing a high-pass filter in series with the radio’s power lead and a low-pass filter in parallel with the antenna feed line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By installing ferrite chokes on the charging system leads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E4E04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11013173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518A768-E6F2-B936-2480-9120E2034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9DDC1-9AE6-6208-C968-FB1E1D05F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conducted noise from an automobile battery charging system be suppressed?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B761A-1FF7-FE11-0BB7-6063CBE6F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By installing filter capacitors in series with the alternator leads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By installing a noise suppression resistor and a blocking capacitor at the battery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By installing a high-pass filter in series with the radio’s power lead and a low-pass filter in parallel with the antenna feed line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By installing ferrite chokes on the charging system leads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(D) E4E04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15735247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4EA2-0CB4-461A-96C2-4ADFF0698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suppress radio frequency interference from a line-driven AC motor?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F8A02-6E44-49AF-A728-48FC0583A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A high-pass filter in series with the motor’s power leads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A brute-force AC-line filter in series with the motor’s power leads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A bypass capacitor in series with the motor’s field winding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A bypass choke in parallel with the motor’s field winding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E4E05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4019764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207D8-F92B-400F-8537-19B5B5CE7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blocking dynamic range of a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94C81-3798-499C-A8F1-66531D64BE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difference in dB between the noise floor and the level of an incoming signal that will cause 1 dB of gain compression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minimum difference in dB between the levels of two FM signals that will cause one signal to block the other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 difference in dB between the noise floor and the third order intercept point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minimum difference in dB between two signals which produce third order intermodulation products greater than the noise floor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(A) E4D01 ECLM Page (7 - 20)</a:t>
            </a:r>
          </a:p>
        </p:txBody>
      </p:sp>
    </p:spTree>
    <p:extLst>
      <p:ext uri="{BB962C8B-B14F-4D97-AF65-F5344CB8AC3E}">
        <p14:creationId xmlns:p14="http://schemas.microsoft.com/office/powerpoint/2010/main" val="25600887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4770EA-5F05-F262-0965-A269D7104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919AA-EBD5-8E1B-F07F-5DB80BC64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used to suppress radio frequency interference from a line-driven AC motor?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5A089-9757-6BFE-1224-995FD2DF1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A high-pass filter in series with the motor’s power leads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A brute-force AC-line filter in series with the motor’s power leads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A bypass capacitor in series with the motor’s field winding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A bypass choke in parallel with the motor’s field winding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E4E05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16484160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C155A-3BCC-4D3E-AA35-0D1F5B38C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electrical interference can be caused by computer network equipment?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DB249-27E7-4A17-96E2-C9FB19A2E5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loud AC hum in the audio output of your station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clicking noise at intervals of a few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appearance of unstable modulated or unmodulated signals at specific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whining-type noise that continually pulses off and 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E4E06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26362404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A628D96-3869-0E34-22DC-760E1C084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842DB-589E-4CF0-62ED-295FE600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electrical interference can be caused by computer network equipment?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FC091-7870-8496-817F-7389DCCCA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loud AC hum in the audio output of your station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clicking noise at intervals of a few seconds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appearance of unstable modulated or unmodulated signals at specific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whining-type noise that continually pulses off and 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E4E06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2817890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F08C8-6831-4B3C-B8FF-8395DC58C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cause shielded cables to radiate or receive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03CBB-EA31-4748-896E-D3CD4ADA55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 inductance ground connections at both ends of the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 mode currents on the shield and conductors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braided shielding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Tying all ground connections to a common point resulting in differential mode currents in the shield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E4E07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32859932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9EE5D-0C5F-4373-801D-0A5AD1E7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cause shielded cables to radiate or receive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A82970-7BF5-4379-8F35-435446B78D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 inductance ground connections at both ends of the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 mode currents on the shield and conductors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braided shielding material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Tying all ground connections to a common point resulting in differential mode currents in the shield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E4E07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2532235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A933F-A159-4B66-9CB9-7635E32BE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current flows equally on all conductors of an unshielded multiconductor cable?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14445-69A8-4548-97A5-529A31C67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Differential-mode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Common-mode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Reactive current only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Magnetically-coupled current only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E4E08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2023904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E91A30F-E55D-2966-F062-1EF02E82C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8138B-E570-E2E3-99E8-666683DFB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current flows equally on all conductors of an unshielded multiconductor cable?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5E6D78-89BA-BD4B-376A-6F304914FD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Differential-mode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Common-mode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Reactive current only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Magnetically-coupled current only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E4E08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15205600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3340C-ECE9-4E93-A795-838B4401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undesirable effect can occur when using an IF noise blanker?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6B70-198B-46C6-B3C2-DBA5AB6D7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Received audio in the speech range might have an echo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audio frequency bandwidth of the received signal might be compressed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Nearby signals may appear to be excessively wide even if they meet emission standards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FM signals can no longer be demodulated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E4E09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11439154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C6F5-FC8B-43A8-B71D-35F374CA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undesirable effect can occur when using an IF noise blanker?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F534B-718F-4665-930F-404C6B69A0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Received audio in the speech range might have an echo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audio frequency bandwidth of the received signal might be compressed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Nearby signals may appear to be excessively wide even if they meet emission standards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FM signals can no longer be demodulated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E4E09 ECLM Page (7 - 26)</a:t>
            </a:r>
          </a:p>
        </p:txBody>
      </p:sp>
    </p:spTree>
    <p:extLst>
      <p:ext uri="{BB962C8B-B14F-4D97-AF65-F5344CB8AC3E}">
        <p14:creationId xmlns:p14="http://schemas.microsoft.com/office/powerpoint/2010/main" val="37283741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278D0-7705-468D-A826-5756A02E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create intermittent loud roaring or buzzing AC line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F88C0-8DCF-47A7-94D9-A064B46DB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Arcing contacts in a thermostatically controlled device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defective doorbell or doorbell transformer inside a nearby residence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malfunctioning illuminated advertising display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E4E10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3712150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3276D-8985-4436-9860-A1C862A85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problems caused by poor dynamic range in a 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35D70-DC33-4EA8-9082-C158120F10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Spurious signals caused by cross-modulation and desensitization from strong adjacent signals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Oscillator instability requiring frequent retuning and loss of ability to recover the opposite sideband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Cross-modulation of the desired signal and insufficient audio power to operate the speaker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Oscillator instability and severe audio distortion of all but the strongest received signals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E4D02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18768493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DEDCB78-8989-122B-8A22-0C54CB88F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727C3-9684-BEBD-6BF9-B937783C4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create intermittent loud roaring or buzzing AC line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47B8C-9B95-FE29-892D-F2747878A6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Arcing contacts in a thermostatically controlled device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defective doorbell or doorbell transformer inside a nearby residence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malfunctioning illuminated advertising display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E4E10 ECLM Page (7 - 25)</a:t>
            </a:r>
          </a:p>
        </p:txBody>
      </p:sp>
    </p:spTree>
    <p:extLst>
      <p:ext uri="{BB962C8B-B14F-4D97-AF65-F5344CB8AC3E}">
        <p14:creationId xmlns:p14="http://schemas.microsoft.com/office/powerpoint/2010/main" val="42219018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33FF0-FD3C-4A59-9228-6BD1BFB06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could cause local AM broadcast band signals to combine to generate spurious signals in the MF or HF bands?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D29026-1C4D-4714-9F6B-8E4B1FF7D1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 or more of the broadcast stations is transmitting an over-modulated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Nearby corroded metal joints are mixing and re-radiating the broadcast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You are receiving skywave signals from a distant station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Your station receiver IF amplifier stage is defective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E4E11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1220924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035AE-27C2-40D2-8C09-A271F517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could cause local AM broadcast band signals to combine to generate spurious signals in the MF or HF bands?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583F1-85F5-439B-9251-04047542BC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 or more of the broadcast stations is transmitting an over-modulated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Nearby corroded metal joints are mixing and re-radiating the broadcast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You are receiving skywave signals from a distant station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Your station receiver IF amplifier stage is defective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E4E11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4304786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7157E01-2EAD-2FD1-54B7-6B4D40720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3058A-B3E5-1915-6A75-762C4AF5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interference received as a series of carriers at regular intervals across a wide frequency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C870D-8688-687D-0BCB-44AAFF595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Switch-mode power supplies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Radar transmitters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Wireless security camera transmitters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Electric fences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E4E12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12185764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95F4764-A411-C4E3-4B45-21563DC5C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C9000-9DE1-3741-97B0-D1E5EF08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causes interference received as a series of carriers at regular intervals across a wide frequency range?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DA3D9-532E-1641-B744-F75BB947AD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Switch-mode power supplies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Radar transmitters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Wireless security camera transmitters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Electric fences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E4E12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26863937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90A5708-0674-B6DC-A473-6258204A1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04115-0B65-CE4D-1610-31AF80E92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should a station AC surge protector be installed?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CE8CB-FF67-2415-082B-302E089818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 the AC service panel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At an AC outlet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 the single point ground panel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 a ground rod outside the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E4E13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26409313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CF6B885-818C-892B-CF4A-4266410CB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3850B-8BF6-D901-76FA-9C278BB5E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Where should a station AC surge protector be installed?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7D16D-CF1B-DE5D-545F-C512B5E75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 the AC service panel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At an AC outlet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On the single point ground panel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On a ground rod outside the station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E4E13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18363037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7B2A6EC-2E0C-2E39-E5F3-A0302B682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E0871-B8D1-1A9A-0FD1-88570E1AC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single point ground panel?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E57F9D-8DBA-65C1-51CF-B9F5C811C0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Remove AC power in case of a short-circuit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Prevent common-mode transients in multi-wire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Eliminate air gaps between protected and non-protected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Ensure all lightning protectors activate at the same time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E4E14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42902962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58347CC-C735-BA83-8A9B-523ACED43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8BFA2-D609-E288-7FDD-FDEB4DD7D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single point ground panel?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29055-C280-1ED9-4E2C-B59707CEB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Remove AC power in case of a short-circuit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Prevent common-mode transients in multi-wire systems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Eliminate air gaps between protected and non-protected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Ensure all lightning protectors activate at the same time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E4E14 ECLM Page (7 - 23)</a:t>
            </a:r>
          </a:p>
        </p:txBody>
      </p:sp>
    </p:spTree>
    <p:extLst>
      <p:ext uri="{BB962C8B-B14F-4D97-AF65-F5344CB8AC3E}">
        <p14:creationId xmlns:p14="http://schemas.microsoft.com/office/powerpoint/2010/main" val="904773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61D25-B49A-462D-867B-91E6142E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problems caused by poor dynamic range in a 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BF6D8F-3F13-4AA2-832D-331039D3B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Spurious signals caused by cross-modulation and desensitization from strong adjacent signals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Oscillator instability requiring frequent retuning and loss of ability to recover the opposite sideband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Cross-modulation of the desired signal and insufficient audio power to operate the speaker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Oscillator instability and severe audio distortion of all but the strongest received signals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(A) E4D02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975964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EE4DB-5885-F2BF-84D3-B57558516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49D59-C556-D674-7195-A0D1731A4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creates intermodulation interference between two repeaters in close proximity?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3B331-6368-A0A7-1728-294ACC448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28901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The output signals cause feedback in the final amplifier of one or both transmitters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The output signals mix in the final amplifier of one or both transmitters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The input frequencies are harmonically related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The output frequencies are harmonically related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E4D03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62432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F0C7F-3538-4340-833C-F3EB37B53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creates intermodulation interference between two repeaters in close proximity?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7C76B2-FF94-45A3-B06E-53DB3F95A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28901"/>
            <a:ext cx="8229600" cy="315468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The output signals cause feedback in the final amplifier of one or both transmitters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The output signals mix in the final amplifier of one or both transmitters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The input frequencies are harmonically related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The output frequencies are harmonically related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(B) E4D03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211166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11877-C02C-41B8-99C0-B6FB85D00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used to reduce or eliminate intermodulation interference in a repeater caused by a nearby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7CC20-17E0-4FB7-AA7C-1ECCC96B5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982" y="3429000"/>
            <a:ext cx="8229600" cy="2895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band-pass filter in the feed line between the transmitter and receiver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properly terminated circulator at the output of the repeater's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Utilizing a Class C final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Utilizing a Class D final amplifier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E4D04 ECLM Page (7 - 22)</a:t>
            </a:r>
          </a:p>
        </p:txBody>
      </p:sp>
    </p:spTree>
    <p:extLst>
      <p:ext uri="{BB962C8B-B14F-4D97-AF65-F5344CB8AC3E}">
        <p14:creationId xmlns:p14="http://schemas.microsoft.com/office/powerpoint/2010/main" val="3218956756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161</TotalTime>
  <Words>3740</Words>
  <Application>Microsoft Office PowerPoint</Application>
  <PresentationFormat>On-screen Show (4:3)</PresentationFormat>
  <Paragraphs>339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meant by the blocking dynamic range of a receiver?</vt:lpstr>
      <vt:lpstr>What is meant by the blocking dynamic range of a receiver?</vt:lpstr>
      <vt:lpstr>Which of the following describes problems caused by poor dynamic range in a  receiver?</vt:lpstr>
      <vt:lpstr>Which of the following describes problems caused by poor dynamic range in a  receiver?</vt:lpstr>
      <vt:lpstr>What creates intermodulation interference between two repeaters in close proximity?</vt:lpstr>
      <vt:lpstr>What creates intermodulation interference between two repeaters in close proximity?</vt:lpstr>
      <vt:lpstr>Which of the following is used to reduce or eliminate intermodulation interference in a repeater caused by a nearby transmitter?</vt:lpstr>
      <vt:lpstr>Which of the following is used to reduce or eliminate intermodulation interference in a repeater caused by a nearby transmitter?</vt:lpstr>
      <vt:lpstr>What transmitter frequencies would create an intermodulation-product signal in a receiver tuned to 146.70 MHz when a nearby station transmits on 146.52 MHz?</vt:lpstr>
      <vt:lpstr>What transmitter frequencies would create an intermodulation-product signal in a receiver tuned to 146.70 MHz when a nearby station transmits on 146.52 MHz?</vt:lpstr>
      <vt:lpstr>What is the term for the reduction in receiver sensitivity caused by a strong signal near the received frequency?</vt:lpstr>
      <vt:lpstr>What is the term for the reduction in receiver sensitivity caused by a strong signal near the received frequency?</vt:lpstr>
      <vt:lpstr>Which of the following reduces the likelihood of receiver desensitization?</vt:lpstr>
      <vt:lpstr>Which of the following reduces the likelihood of receiver desensitization?</vt:lpstr>
      <vt:lpstr>What causes intermodulation in an electronic circuit?</vt:lpstr>
      <vt:lpstr>What causes intermodulation in an electronic circuit?</vt:lpstr>
      <vt:lpstr>What is the purpose of the preselector in a communications receiver?</vt:lpstr>
      <vt:lpstr>What is the purpose of the preselector in a communications receiver?</vt:lpstr>
      <vt:lpstr>What does a third-order intercept level of 40 dBm mean with respect to receiver performance? </vt:lpstr>
      <vt:lpstr>What does a third-order intercept level of 40 dBm mean with respect to receiver performance? </vt:lpstr>
      <vt:lpstr>Why are odd-order intermodulation products, created within a receiver, of particular interest compared to other products?</vt:lpstr>
      <vt:lpstr>Why are odd-order intermodulation products, created within a receiver, of particular interest compared to other products?</vt:lpstr>
      <vt:lpstr>What is the link margin in a system with a transmit power level of 10 W (+40 dBm), a system antenna gain of 10 dBi, a cable loss of 3 dB, a path loss of 136 dB, a receiver minimum discernable signal of -103 dBm, and a required signal-to-noise ratio of 6 dB?</vt:lpstr>
      <vt:lpstr>What is the link margin in a system with a transmit power level of 10 W (+40 dBm), a system antenna gain of 10 dBi, a cable loss of 3 dB, a path loss of 136 dB, a receiver minimum discernable signal of -103 dBm, and a required signal-to-noise ratio of 6 dB?</vt:lpstr>
      <vt:lpstr>What is the received signal level with a transmit power of 10 W (+40 dBm), a transmit antenna gain of 6 dBi, a receive antenna gain of 3 dBi, and a path loss of 100 dB?</vt:lpstr>
      <vt:lpstr>What is the received signal level with a transmit power of 10 W (+40 dBm), a transmit antenna gain of 6 dBi, a receive antenna gain of 3 dBi, and a path loss of 100 dB?</vt:lpstr>
      <vt:lpstr>What power level does a receiver minimum discernible signal of -100 dBm represent?</vt:lpstr>
      <vt:lpstr>What power level does a receiver minimum discernible signal of -100 dBm represent?</vt:lpstr>
      <vt:lpstr>What problem can occur when using an automatic notch filter (ANF) to remove interfering carriers while receiving CW signals?</vt:lpstr>
      <vt:lpstr>What problem can occur when using an automatic notch filter (ANF) to remove interfering carriers while receiving CW signals?</vt:lpstr>
      <vt:lpstr>Which of the following types of noise can often be reduced by a digital noise reduction?</vt:lpstr>
      <vt:lpstr>Which of the following types of noise can often be reduced by a digital noise reduction?</vt:lpstr>
      <vt:lpstr>Which of the following types of noise are removed by a noise blanker?</vt:lpstr>
      <vt:lpstr>Which of the following types of noise are removed by a noise blanker?</vt:lpstr>
      <vt:lpstr>How can conducted noise from an automobile battery charging system be suppressed?</vt:lpstr>
      <vt:lpstr>How can conducted noise from an automobile battery charging system be suppressed?</vt:lpstr>
      <vt:lpstr>What is used to suppress radio frequency interference from a line-driven AC motor?</vt:lpstr>
      <vt:lpstr>What is used to suppress radio frequency interference from a line-driven AC motor?</vt:lpstr>
      <vt:lpstr>What type of electrical interference can be caused by computer network equipment?</vt:lpstr>
      <vt:lpstr>What type of electrical interference can be caused by computer network equipment?</vt:lpstr>
      <vt:lpstr>Which of the following can cause shielded cables to radiate or receive interference?</vt:lpstr>
      <vt:lpstr>Which of the following can cause shielded cables to radiate or receive interference?</vt:lpstr>
      <vt:lpstr>What current flows equally on all conductors of an unshielded multiconductor cable?</vt:lpstr>
      <vt:lpstr>What current flows equally on all conductors of an unshielded multiconductor cable?</vt:lpstr>
      <vt:lpstr>What undesirable effect can occur when using an IF noise blanker?</vt:lpstr>
      <vt:lpstr>What undesirable effect can occur when using an IF noise blanker?</vt:lpstr>
      <vt:lpstr>Which of the following can create intermittent loud roaring or buzzing AC line interference?</vt:lpstr>
      <vt:lpstr>Which of the following can create intermittent loud roaring or buzzing AC line interference?</vt:lpstr>
      <vt:lpstr>What could cause local AM broadcast band signals to combine to generate spurious signals in the MF or HF bands? </vt:lpstr>
      <vt:lpstr>What could cause local AM broadcast band signals to combine to generate spurious signals in the MF or HF bands? </vt:lpstr>
      <vt:lpstr>What causes interference received as a series of carriers at regular intervals across a wide frequency range?</vt:lpstr>
      <vt:lpstr>What causes interference received as a series of carriers at regular intervals across a wide frequency range?</vt:lpstr>
      <vt:lpstr>Where should a station AC surge protector be installed?</vt:lpstr>
      <vt:lpstr>Where should a station AC surge protector be installed?</vt:lpstr>
      <vt:lpstr>What is the purpose of a single point ground panel?</vt:lpstr>
      <vt:lpstr>What is the purpose of a single point ground panel?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17</cp:revision>
  <dcterms:created xsi:type="dcterms:W3CDTF">2014-03-12T18:09:47Z</dcterms:created>
  <dcterms:modified xsi:type="dcterms:W3CDTF">2024-06-19T19:09:21Z</dcterms:modified>
</cp:coreProperties>
</file>